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1" r:id="rId12"/>
    <p:sldId id="268" r:id="rId13"/>
    <p:sldId id="270" r:id="rId14"/>
    <p:sldId id="272" r:id="rId15"/>
    <p:sldId id="269" r:id="rId16"/>
    <p:sldId id="265" r:id="rId17"/>
    <p:sldId id="267" r:id="rId1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73" d="100"/>
          <a:sy n="73" d="100"/>
        </p:scale>
        <p:origin x="-608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32.png>
</file>

<file path=ppt/media/image33.sv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999DE-C5E2-2C46-B21F-8699CBA1A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8BD1E-A3E8-934C-B799-A5F77A42F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D5F5C-D277-CB4B-8250-06D4E1E13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65D4F-41BD-E84F-8381-8DEB1C4DC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3E4EF-CE30-2045-A567-2C002460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82938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27834-3E28-E541-AB19-F74A09020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833A98-4663-9943-8FE2-FB285CB80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B3803-42CD-3744-8F53-68E013C9B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A2806-E040-7648-B214-A9B07397B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B9478-D14B-2F4E-AF20-19EC3355D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9464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15EEF2-5EFA-4E41-96A0-E52697928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AD0741-7138-504F-8C83-066D8844D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9A53B-B314-5F49-B4CF-09E7EC8D9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3E6D1-D93A-A94F-BC7C-BBC13BD00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4F9FF-D0FC-9D41-B0FB-38254056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2699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1826D-57A5-C742-9315-6048C84F0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4026A-30D8-6B48-B773-2414B1E4F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A491C-4EAE-A347-8803-BC06EB6F3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CF11D-BFD1-2845-AAFA-68A651E32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85D41-4943-3C43-B0FA-A61E75270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8147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AFC9-4808-2049-85BF-776652569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E3D49-F7C8-6343-BC0D-3DC720E22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E78DE-D12E-EA48-B7A2-0928BED56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775AA-AB2B-F144-B035-7BD09DE9E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4AF98-A0B8-BF4C-A6FA-8AEB53936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49556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88A5-1164-A14B-97C4-6FBEF0D0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12D0F-B527-2248-80E0-3F4B0AC0A2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42A2A-7752-AA43-8157-16F3E5A87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A987C-992B-BB42-A0CB-ED3191B2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CCD64-6373-B44C-BCF2-853871388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5756E-F30D-824C-939D-4377B2131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646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9A7D-EA87-BB48-B964-F32CBBB7E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82744-AD56-6340-B383-6DF46AB3A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666A3-1BFE-0942-8A95-36D1095DB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7DA9B2-17C8-2949-9A63-1FA3F0261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8B4C60-E0C2-8442-A61D-AF641934D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4C6704-C348-1948-A205-F7716179D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6DA4D9-B2CD-F441-9794-86B8EE14C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97CA3-110F-9A4F-B643-855B63B93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224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1C6D1-3A49-3645-B567-1C779189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047FDC-5A9F-4D4A-BBFB-3E4944C16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7E23B-C2D4-4941-9A5A-8FBCF33F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4EEB0F-AD5A-7742-B76D-190C15939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0794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2A8128-0BFA-FC4D-8E63-237DCA321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71E852-5F79-9E4F-A501-FB3DA1BE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8485F2-BB5C-8041-9F5C-A852FFBE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77351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D5B8-16AB-1D4D-A00D-72AD7CEA3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4F8B-66A6-7E4C-8A1F-6403378A5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96D03A-E412-344A-9B2B-0288B0395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4E60A-5C7C-8749-BC93-AEDABB63F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5E787-6540-9347-882C-840FB09CF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98E06-AB99-8340-9A31-6B8C45FCC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18552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54800-A61E-954A-ACE1-1FA608F3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1DC5C-1DFF-7B4B-8C0F-63618319C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4B294C-3F8A-074A-9F11-537E4872C3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06802-CE72-2442-8880-050914F37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84C22-DBAA-4A47-B79A-739CE0A1A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729E5-FCAC-674C-86E9-F6D8CC08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9359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47FEF3-6345-344C-9426-0AE6A71A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6E8497-41CC-F74F-BCED-314C72B29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F6E15-81D9-EC41-BB9D-A751E836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95D6A-6581-6446-970E-89AF15966052}" type="datetimeFigureOut">
              <a:rPr lang="sv-SE" smtClean="0"/>
              <a:t>2022-02-21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0AF88-A72C-894C-8E6F-65B7D385E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FFA76-CA1D-1047-A348-C69F9E1AD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CACA8-39F8-2B42-B74C-E7EC92D0CC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9717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uganda.opendataforafrica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311D2-28AB-5F48-AB41-13DBE76B3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v-SE" dirty="0"/>
              <a:t>Digital Innovation and </a:t>
            </a:r>
            <a:r>
              <a:rPr lang="sv-SE" dirty="0" err="1"/>
              <a:t>Computational</a:t>
            </a:r>
            <a:r>
              <a:rPr lang="sv-SE" dirty="0"/>
              <a:t> </a:t>
            </a:r>
            <a:r>
              <a:rPr lang="sv-SE" dirty="0" err="1"/>
              <a:t>Thinking</a:t>
            </a:r>
            <a:r>
              <a:rPr lang="sv-SE" dirty="0"/>
              <a:t>.</a:t>
            </a:r>
            <a:br>
              <a:rPr lang="sv-SE" dirty="0"/>
            </a:br>
            <a:r>
              <a:rPr lang="sv-SE" dirty="0"/>
              <a:t>”</a:t>
            </a:r>
            <a:r>
              <a:rPr lang="sv-SE" i="1" dirty="0"/>
              <a:t>Turning </a:t>
            </a:r>
            <a:r>
              <a:rPr lang="sv-SE" i="1" dirty="0" err="1"/>
              <a:t>ideas</a:t>
            </a:r>
            <a:r>
              <a:rPr lang="sv-SE" i="1" dirty="0"/>
              <a:t> </a:t>
            </a:r>
            <a:r>
              <a:rPr lang="sv-SE" i="1" dirty="0" err="1"/>
              <a:t>into</a:t>
            </a:r>
            <a:r>
              <a:rPr lang="sv-SE" i="1" dirty="0"/>
              <a:t> </a:t>
            </a:r>
            <a:r>
              <a:rPr lang="sv-SE" i="1" dirty="0" err="1"/>
              <a:t>reality</a:t>
            </a:r>
            <a:r>
              <a:rPr lang="sv-SE" i="1" dirty="0"/>
              <a:t>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5CF0B-657B-1E44-9CFC-A405065674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22nd </a:t>
            </a:r>
            <a:r>
              <a:rPr lang="sv-SE" dirty="0" err="1"/>
              <a:t>February</a:t>
            </a:r>
            <a:r>
              <a:rPr lang="sv-SE"/>
              <a:t>  2022</a:t>
            </a:r>
            <a:endParaRPr lang="sv-SE" dirty="0"/>
          </a:p>
          <a:p>
            <a:r>
              <a:rPr lang="sv-SE" dirty="0"/>
              <a:t>Michael </a:t>
            </a:r>
            <a:r>
              <a:rPr lang="sv-SE" dirty="0" err="1"/>
              <a:t>Kizito</a:t>
            </a:r>
            <a:endParaRPr lang="sv-S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40B34-BDEE-CB49-8A8B-1A7A653DCC8B}"/>
              </a:ext>
            </a:extLst>
          </p:cNvPr>
          <p:cNvSpPr txBox="1"/>
          <p:nvPr/>
        </p:nvSpPr>
        <p:spPr>
          <a:xfrm>
            <a:off x="7367954" y="37806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99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799DE-E5DA-FD42-A666-BC90ADED5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Step 2: Design -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4B61E-663F-5C4B-90B8-0B5E44BAD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169"/>
            <a:ext cx="10515600" cy="512970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" sz="1800" dirty="0"/>
              <a:t>How to solve the problem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 – Initial sketch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– What components &amp; materials are needed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– What skills are needed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• Demonstrate/Prototype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–Online tools e.g. </a:t>
            </a:r>
            <a:r>
              <a:rPr lang="sv-SE" sz="1800" dirty="0" err="1"/>
              <a:t>moqups.com</a:t>
            </a:r>
            <a:r>
              <a:rPr lang="sv-SE" sz="1800" dirty="0"/>
              <a:t>, </a:t>
            </a:r>
            <a:r>
              <a:rPr lang="sv-SE" sz="1800" dirty="0" err="1"/>
              <a:t>JustInmind</a:t>
            </a:r>
            <a:r>
              <a:rPr lang="sv-SE" sz="1800" dirty="0"/>
              <a:t>, </a:t>
            </a:r>
            <a:r>
              <a:rPr lang="sv-SE" sz="1800" dirty="0" err="1"/>
              <a:t>Mockup</a:t>
            </a:r>
            <a:r>
              <a:rPr lang="sv-SE" sz="1800" dirty="0"/>
              <a:t>, </a:t>
            </a:r>
            <a:r>
              <a:rPr lang="sv-SE" sz="1800" dirty="0" err="1"/>
              <a:t>Pidico</a:t>
            </a:r>
            <a:r>
              <a:rPr lang="sv-SE" sz="1800" dirty="0"/>
              <a:t>, </a:t>
            </a:r>
            <a:r>
              <a:rPr lang="sv-SE" sz="1800" dirty="0" err="1"/>
              <a:t>Flinto</a:t>
            </a:r>
            <a:r>
              <a:rPr lang="sv-SE" sz="1800" dirty="0"/>
              <a:t>, </a:t>
            </a:r>
            <a:r>
              <a:rPr lang="sv-SE" sz="1800" dirty="0" err="1"/>
              <a:t>etc</a:t>
            </a:r>
            <a:endParaRPr lang="en" sz="1800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• Evaluate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– Feedback: does it solve the problem or capture the idea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 – Is it realistic to take the design further?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- Who are the stakeholders, users </a:t>
            </a:r>
            <a:r>
              <a:rPr lang="en" sz="1800" dirty="0" err="1"/>
              <a:t>etc</a:t>
            </a:r>
            <a:endParaRPr lang="en" sz="1800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• Documentation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" sz="1800" dirty="0"/>
              <a:t>	 – Sketches, screen dumps, text description of functionality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1201158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AFE9F-5636-4D41-9192-A5292E845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Brainstorming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EE1515-FBF1-E540-B608-1A051FE33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2870" y="1362526"/>
            <a:ext cx="2857199" cy="22344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17BA1E-0F1B-2747-8AE9-2B1A0BFBB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214" y="3597002"/>
            <a:ext cx="4064000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219FB7-4A18-F34E-A412-98F21DB8C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870" y="94593"/>
            <a:ext cx="4635425" cy="3239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76C779-8366-7F40-9087-98C70EC0B8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0530" y="2877207"/>
            <a:ext cx="4089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07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2081-CEDD-304B-ADE3-F2474B44D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Paper </a:t>
            </a:r>
            <a:r>
              <a:rPr lang="sv-SE" dirty="0" err="1"/>
              <a:t>prototype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24FD-5ACB-B647-938E-44077038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Create paper prototype for the purpose of testing</a:t>
            </a:r>
          </a:p>
          <a:p>
            <a:r>
              <a:rPr lang="en" dirty="0"/>
              <a:t>Test prototype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" dirty="0"/>
              <a:t>Three stay in group; observer, facilitator, computer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" dirty="0"/>
              <a:t>Groups circulate last member; the tester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20702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AB09-1355-3543-9218-49104B9FD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Who</a:t>
            </a:r>
            <a:r>
              <a:rPr lang="sv-SE" dirty="0"/>
              <a:t> is the </a:t>
            </a:r>
            <a:r>
              <a:rPr lang="sv-SE" dirty="0" err="1"/>
              <a:t>prototype</a:t>
            </a:r>
            <a:r>
              <a:rPr lang="sv-SE" dirty="0"/>
              <a:t> </a:t>
            </a:r>
            <a:r>
              <a:rPr lang="sv-SE" dirty="0" err="1"/>
              <a:t>targeted</a:t>
            </a:r>
            <a:r>
              <a:rPr lang="sv-SE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8F49-6279-7142-83BE-724276541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Designer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Communication</a:t>
            </a:r>
          </a:p>
          <a:p>
            <a:r>
              <a:rPr lang="sv-SE" dirty="0"/>
              <a:t>Pitching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Stakeholder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Pitcher</a:t>
            </a:r>
          </a:p>
          <a:p>
            <a:r>
              <a:rPr lang="sv-SE" dirty="0"/>
              <a:t>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Facilitator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Observer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Tester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v-SE" dirty="0"/>
              <a:t>Computer</a:t>
            </a:r>
          </a:p>
        </p:txBody>
      </p:sp>
    </p:spTree>
    <p:extLst>
      <p:ext uri="{BB962C8B-B14F-4D97-AF65-F5344CB8AC3E}">
        <p14:creationId xmlns:p14="http://schemas.microsoft.com/office/powerpoint/2010/main" val="2500166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CE854-0D04-EA4F-A307-9AD87FE8F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Examples</a:t>
            </a:r>
            <a:r>
              <a:rPr lang="sv-SE" dirty="0"/>
              <a:t> paper </a:t>
            </a:r>
            <a:r>
              <a:rPr lang="sv-SE" dirty="0" err="1"/>
              <a:t>prototypes</a:t>
            </a:r>
            <a:endParaRPr lang="sv-S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CE6799-3F79-C843-A919-A77B6618C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745" y="2007474"/>
            <a:ext cx="5517276" cy="4137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FB0FD1-E002-A445-9D15-A1D91A7F0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903" y="1768476"/>
            <a:ext cx="6299199" cy="47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13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E4D7-A879-4740-8D3C-D4B0A8D3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Test process</a:t>
            </a:r>
          </a:p>
        </p:txBody>
      </p:sp>
      <p:pic>
        <p:nvPicPr>
          <p:cNvPr id="7" name="Content Placeholder 6" descr="Open book">
            <a:extLst>
              <a:ext uri="{FF2B5EF4-FFF2-40B4-BE49-F238E27FC236}">
                <a16:creationId xmlns:a16="http://schemas.microsoft.com/office/drawing/2014/main" id="{EA70B6BE-45BC-5343-9BFD-5616EE8DD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95513" y="1936769"/>
            <a:ext cx="914400" cy="914400"/>
          </a:xfrm>
        </p:spPr>
      </p:pic>
      <p:pic>
        <p:nvPicPr>
          <p:cNvPr id="9" name="Graphic 8" descr="Pencil">
            <a:extLst>
              <a:ext uri="{FF2B5EF4-FFF2-40B4-BE49-F238E27FC236}">
                <a16:creationId xmlns:a16="http://schemas.microsoft.com/office/drawing/2014/main" id="{5EB15014-97B0-CB43-A627-065A67332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5513" y="1514475"/>
            <a:ext cx="914400" cy="914400"/>
          </a:xfrm>
          <a:prstGeom prst="rect">
            <a:avLst/>
          </a:prstGeom>
        </p:spPr>
      </p:pic>
      <p:pic>
        <p:nvPicPr>
          <p:cNvPr id="11" name="Graphic 10" descr="Smiling face with no fill">
            <a:extLst>
              <a:ext uri="{FF2B5EF4-FFF2-40B4-BE49-F238E27FC236}">
                <a16:creationId xmlns:a16="http://schemas.microsoft.com/office/drawing/2014/main" id="{AA2F6B53-A3A0-5947-A478-41E0E310F1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200" y="1936769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870D7D-5BCD-9E4C-882A-964A077E4E5E}"/>
              </a:ext>
            </a:extLst>
          </p:cNvPr>
          <p:cNvSpPr txBox="1"/>
          <p:nvPr/>
        </p:nvSpPr>
        <p:spPr>
          <a:xfrm>
            <a:off x="1172933" y="2912584"/>
            <a:ext cx="117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Observer</a:t>
            </a:r>
          </a:p>
        </p:txBody>
      </p:sp>
      <p:pic>
        <p:nvPicPr>
          <p:cNvPr id="16" name="Graphic 15" descr="Smiling face with no fill">
            <a:extLst>
              <a:ext uri="{FF2B5EF4-FFF2-40B4-BE49-F238E27FC236}">
                <a16:creationId xmlns:a16="http://schemas.microsoft.com/office/drawing/2014/main" id="{E011CF1C-CECE-784E-8AF1-4A77CB527F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21281" y="1796580"/>
            <a:ext cx="914400" cy="914400"/>
          </a:xfrm>
          <a:prstGeom prst="rect">
            <a:avLst/>
          </a:prstGeom>
        </p:spPr>
      </p:pic>
      <p:pic>
        <p:nvPicPr>
          <p:cNvPr id="17" name="Graphic 16" descr="Smiling face with no fill">
            <a:extLst>
              <a:ext uri="{FF2B5EF4-FFF2-40B4-BE49-F238E27FC236}">
                <a16:creationId xmlns:a16="http://schemas.microsoft.com/office/drawing/2014/main" id="{5BFBE8DF-65B4-234E-9987-4375DF413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51131" y="3714750"/>
            <a:ext cx="914400" cy="914400"/>
          </a:xfrm>
          <a:prstGeom prst="rect">
            <a:avLst/>
          </a:prstGeom>
        </p:spPr>
      </p:pic>
      <p:pic>
        <p:nvPicPr>
          <p:cNvPr id="18" name="Graphic 17" descr="Smiling face with no fill">
            <a:extLst>
              <a:ext uri="{FF2B5EF4-FFF2-40B4-BE49-F238E27FC236}">
                <a16:creationId xmlns:a16="http://schemas.microsoft.com/office/drawing/2014/main" id="{8D5859F7-B41A-F944-98A3-28F555B83B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45813" y="3924854"/>
            <a:ext cx="914400" cy="914400"/>
          </a:xfrm>
          <a:prstGeom prst="rect">
            <a:avLst/>
          </a:prstGeom>
        </p:spPr>
      </p:pic>
      <p:pic>
        <p:nvPicPr>
          <p:cNvPr id="20" name="Graphic 19" descr="Speech">
            <a:extLst>
              <a:ext uri="{FF2B5EF4-FFF2-40B4-BE49-F238E27FC236}">
                <a16:creationId xmlns:a16="http://schemas.microsoft.com/office/drawing/2014/main" id="{0C821ECE-D9A8-F742-B3F5-E9CC364383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99693" y="1309457"/>
            <a:ext cx="1357313" cy="914400"/>
          </a:xfrm>
          <a:prstGeom prst="rect">
            <a:avLst/>
          </a:prstGeom>
        </p:spPr>
      </p:pic>
      <p:pic>
        <p:nvPicPr>
          <p:cNvPr id="22" name="Graphic 21" descr="Computer">
            <a:extLst>
              <a:ext uri="{FF2B5EF4-FFF2-40B4-BE49-F238E27FC236}">
                <a16:creationId xmlns:a16="http://schemas.microsoft.com/office/drawing/2014/main" id="{ACF2A834-315C-5C42-A519-D6553D7B5F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60113" y="4839254"/>
            <a:ext cx="914400" cy="914400"/>
          </a:xfrm>
          <a:prstGeom prst="rect">
            <a:avLst/>
          </a:prstGeom>
        </p:spPr>
      </p:pic>
      <p:pic>
        <p:nvPicPr>
          <p:cNvPr id="24" name="Graphic 23" descr="Tools">
            <a:extLst>
              <a:ext uri="{FF2B5EF4-FFF2-40B4-BE49-F238E27FC236}">
                <a16:creationId xmlns:a16="http://schemas.microsoft.com/office/drawing/2014/main" id="{F6CDEE9F-01E4-3C40-BBD0-08E271F1AE1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070076" y="3726678"/>
            <a:ext cx="702448" cy="70244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B27AD4-1175-FC47-9B50-739C30B10183}"/>
              </a:ext>
            </a:extLst>
          </p:cNvPr>
          <p:cNvSpPr txBox="1"/>
          <p:nvPr/>
        </p:nvSpPr>
        <p:spPr>
          <a:xfrm>
            <a:off x="4487633" y="5753654"/>
            <a:ext cx="117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Computer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511915-C4B1-1144-80DA-3724E7E32EDE}"/>
              </a:ext>
            </a:extLst>
          </p:cNvPr>
          <p:cNvSpPr txBox="1"/>
          <p:nvPr/>
        </p:nvSpPr>
        <p:spPr>
          <a:xfrm>
            <a:off x="8772525" y="4629150"/>
            <a:ext cx="1471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Tester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D85857-23DA-3441-BB52-E494AC39620C}"/>
              </a:ext>
            </a:extLst>
          </p:cNvPr>
          <p:cNvSpPr txBox="1"/>
          <p:nvPr/>
        </p:nvSpPr>
        <p:spPr>
          <a:xfrm>
            <a:off x="7977207" y="2327423"/>
            <a:ext cx="1191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Facilitator</a:t>
            </a:r>
          </a:p>
        </p:txBody>
      </p:sp>
    </p:spTree>
    <p:extLst>
      <p:ext uri="{BB962C8B-B14F-4D97-AF65-F5344CB8AC3E}">
        <p14:creationId xmlns:p14="http://schemas.microsoft.com/office/powerpoint/2010/main" val="1502678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CC4F9-05B4-7249-80BC-05736B46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Assignment</a:t>
            </a:r>
            <a:r>
              <a:rPr lang="sv-SE" dirty="0"/>
              <a:t>: </a:t>
            </a:r>
            <a:r>
              <a:rPr lang="sv-SE" dirty="0" err="1"/>
              <a:t>Specifics</a:t>
            </a:r>
            <a:r>
              <a:rPr lang="sv-SE" dirty="0"/>
              <a:t> and </a:t>
            </a:r>
            <a:r>
              <a:rPr lang="sv-SE" dirty="0" err="1"/>
              <a:t>Timeline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CC9C2-DC23-8442-8A39-622F04C99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dirty="0"/>
              <a:t>For step 1: submit an abstract about the idea (200 words)</a:t>
            </a:r>
            <a:br>
              <a:rPr lang="en" dirty="0"/>
            </a:br>
            <a:endParaRPr lang="en" dirty="0"/>
          </a:p>
          <a:p>
            <a:r>
              <a:rPr lang="en" dirty="0"/>
              <a:t>For step 2: submit sketches and or online tool prototypes</a:t>
            </a:r>
          </a:p>
          <a:p>
            <a:endParaRPr lang="en-US" dirty="0"/>
          </a:p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04237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80ABC-0AD1-D249-A3BC-A4BADBC5A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262CC-4C27-3041-9BB6-ACDC25E6B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 assignment on the two steps submitted by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/>
              <a:t> February 28th 2022 2359 </a:t>
            </a:r>
            <a:r>
              <a:rPr lang="en-US" dirty="0" err="1"/>
              <a:t>hrs</a:t>
            </a:r>
            <a:endParaRPr lang="en-US" dirty="0"/>
          </a:p>
          <a:p>
            <a:pPr lvl="1">
              <a:buFont typeface="Wingdings" pitchFamily="2" charset="2"/>
              <a:buChar char="v"/>
            </a:pPr>
            <a:r>
              <a:rPr lang="en-US" dirty="0"/>
              <a:t>Submission on MUELE</a:t>
            </a:r>
          </a:p>
          <a:p>
            <a:pPr lvl="1">
              <a:buFont typeface="Wingdings" pitchFamily="2" charset="2"/>
              <a:buChar char="v"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Please note that the assignment should be ready on the given date to enable the next lecture to happen well.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14069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3F7E-24BE-D24B-8EC5-F1F6F7FE0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Outline</a:t>
            </a:r>
            <a:r>
              <a:rPr lang="sv-SE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340CE-909F-D145-B5A9-C0DCE5876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Introduction</a:t>
            </a:r>
            <a:endParaRPr lang="sv-SE" dirty="0"/>
          </a:p>
          <a:p>
            <a:r>
              <a:rPr lang="sv-SE" dirty="0"/>
              <a:t>Step 1: </a:t>
            </a:r>
            <a:r>
              <a:rPr lang="sv-SE" dirty="0" err="1"/>
              <a:t>Opportunity</a:t>
            </a:r>
            <a:r>
              <a:rPr lang="sv-SE" dirty="0"/>
              <a:t> to </a:t>
            </a:r>
            <a:r>
              <a:rPr lang="sv-SE" dirty="0" err="1"/>
              <a:t>search</a:t>
            </a:r>
            <a:r>
              <a:rPr lang="sv-SE" dirty="0"/>
              <a:t> for an </a:t>
            </a:r>
            <a:r>
              <a:rPr lang="sv-SE" dirty="0" err="1"/>
              <a:t>idea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potential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creating</a:t>
            </a:r>
            <a:r>
              <a:rPr lang="sv-SE" dirty="0"/>
              <a:t> </a:t>
            </a:r>
            <a:r>
              <a:rPr lang="sv-SE" dirty="0" err="1"/>
              <a:t>value</a:t>
            </a:r>
            <a:endParaRPr lang="sv-SE" dirty="0"/>
          </a:p>
          <a:p>
            <a:pPr lvl="1"/>
            <a:r>
              <a:rPr lang="sv-SE" dirty="0" err="1"/>
              <a:t>Field</a:t>
            </a:r>
            <a:r>
              <a:rPr lang="sv-SE" dirty="0"/>
              <a:t> </a:t>
            </a:r>
            <a:r>
              <a:rPr lang="sv-SE" dirty="0" err="1"/>
              <a:t>Work</a:t>
            </a:r>
            <a:endParaRPr lang="sv-SE" dirty="0"/>
          </a:p>
          <a:p>
            <a:pPr lvl="1"/>
            <a:r>
              <a:rPr lang="sv-SE" dirty="0" err="1"/>
              <a:t>Annoying</a:t>
            </a:r>
            <a:r>
              <a:rPr lang="sv-SE" dirty="0"/>
              <a:t> problems</a:t>
            </a:r>
          </a:p>
          <a:p>
            <a:pPr lvl="1"/>
            <a:r>
              <a:rPr lang="en-US" dirty="0"/>
              <a:t>Societal</a:t>
            </a:r>
            <a:r>
              <a:rPr lang="sv-SE" dirty="0"/>
              <a:t> problems</a:t>
            </a:r>
          </a:p>
          <a:p>
            <a:pPr lvl="1"/>
            <a:r>
              <a:rPr lang="sv-SE" dirty="0"/>
              <a:t>Focus on </a:t>
            </a:r>
            <a:r>
              <a:rPr lang="sv-SE" dirty="0" err="1"/>
              <a:t>meaning</a:t>
            </a:r>
            <a:r>
              <a:rPr lang="sv-SE" dirty="0"/>
              <a:t> </a:t>
            </a:r>
            <a:r>
              <a:rPr lang="sv-SE" dirty="0" err="1"/>
              <a:t>making</a:t>
            </a:r>
            <a:endParaRPr lang="sv-SE" dirty="0"/>
          </a:p>
          <a:p>
            <a:r>
              <a:rPr lang="sv-SE" dirty="0"/>
              <a:t>Step 2: Design- Solution</a:t>
            </a:r>
          </a:p>
        </p:txBody>
      </p:sp>
    </p:spTree>
    <p:extLst>
      <p:ext uri="{BB962C8B-B14F-4D97-AF65-F5344CB8AC3E}">
        <p14:creationId xmlns:p14="http://schemas.microsoft.com/office/powerpoint/2010/main" val="3339835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0A0DC-C9EF-604F-AA6C-4E9D40D2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Step 1: Opportunity search Idea with potential of creating value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0CB14-1500-7142-97BB-4E45350D3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dirty="0"/>
              <a:t>Find a problem </a:t>
            </a:r>
          </a:p>
          <a:p>
            <a:pPr marL="0" indent="0">
              <a:buNone/>
            </a:pPr>
            <a:r>
              <a:rPr lang="en" dirty="0"/>
              <a:t>	– Field work, go out and look in everyday situations or at work </a:t>
            </a:r>
          </a:p>
          <a:p>
            <a:pPr marL="0" indent="0">
              <a:buNone/>
            </a:pPr>
            <a:r>
              <a:rPr lang="en" dirty="0"/>
              <a:t>	– Scratching an itch - annoying problem in your everyday life </a:t>
            </a:r>
          </a:p>
          <a:p>
            <a:pPr marL="0" indent="0">
              <a:buNone/>
            </a:pPr>
            <a:r>
              <a:rPr lang="en" dirty="0"/>
              <a:t>	– Societal challenge </a:t>
            </a:r>
          </a:p>
          <a:p>
            <a:pPr marL="0" indent="0">
              <a:buNone/>
            </a:pPr>
            <a:r>
              <a:rPr lang="en" dirty="0"/>
              <a:t>• Start from your interest</a:t>
            </a:r>
          </a:p>
          <a:p>
            <a:pPr marL="0" indent="0">
              <a:buNone/>
            </a:pPr>
            <a:r>
              <a:rPr lang="en" dirty="0"/>
              <a:t>	 – Be inspired by your hobby or special interest </a:t>
            </a:r>
          </a:p>
          <a:p>
            <a:pPr marL="0" indent="0">
              <a:buNone/>
            </a:pPr>
            <a:r>
              <a:rPr lang="en" dirty="0"/>
              <a:t>• Focus on meaning making </a:t>
            </a:r>
          </a:p>
          <a:p>
            <a:pPr marL="0" indent="0">
              <a:buNone/>
            </a:pPr>
            <a:r>
              <a:rPr lang="en" dirty="0"/>
              <a:t>	– Lamp as mood making, rather than just light </a:t>
            </a:r>
          </a:p>
          <a:p>
            <a:pPr marL="0" indent="0">
              <a:buNone/>
            </a:pPr>
            <a:r>
              <a:rPr lang="en" dirty="0"/>
              <a:t>• Recombination &amp; mash-ups </a:t>
            </a:r>
          </a:p>
          <a:p>
            <a:pPr marL="0" indent="0">
              <a:buNone/>
            </a:pPr>
            <a:r>
              <a:rPr lang="en" dirty="0"/>
              <a:t>	– Take what you have and combine in new ways, for new purposes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86856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AE1F8-B51C-784B-A077-EFFBCA20A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Field</a:t>
            </a:r>
            <a:r>
              <a:rPr lang="sv-SE" dirty="0"/>
              <a:t> </a:t>
            </a:r>
            <a:r>
              <a:rPr lang="sv-SE" dirty="0" err="1"/>
              <a:t>work</a:t>
            </a:r>
            <a:endParaRPr lang="sv-S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2B164C-666F-8043-8231-1664A4143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99832"/>
            <a:ext cx="3096172" cy="23221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104FB6-4AAF-3D4A-8C15-7BFDE484D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828" y="1418898"/>
            <a:ext cx="3709370" cy="24638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3B81C2-376C-7842-B5F8-C0F23FA35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97" y="4190904"/>
            <a:ext cx="3897193" cy="20365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8555A4-ACE5-FF4F-B79A-ECB12747D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9880" y="4190904"/>
            <a:ext cx="3126703" cy="215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58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CEFD-4732-CF4F-9A66-E981A724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Annoying</a:t>
            </a:r>
            <a:r>
              <a:rPr lang="sv-SE" dirty="0"/>
              <a:t> </a:t>
            </a:r>
            <a:r>
              <a:rPr lang="sv-SE" dirty="0" err="1"/>
              <a:t>everyday</a:t>
            </a:r>
            <a:r>
              <a:rPr lang="sv-SE" dirty="0"/>
              <a:t>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09FF48-7778-624B-AA62-3A5656397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549" y="1911708"/>
            <a:ext cx="3557473" cy="2057042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016348D-FF8E-9E4B-981C-381A657CC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2635" y="1967271"/>
            <a:ext cx="3805281" cy="200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86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616C-110D-0A45-8807-1DB19D7C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Societal</a:t>
            </a:r>
            <a:r>
              <a:rPr lang="sv-SE" dirty="0"/>
              <a:t> </a:t>
            </a:r>
            <a:r>
              <a:rPr lang="sv-SE" dirty="0" err="1"/>
              <a:t>challenges</a:t>
            </a:r>
            <a:endParaRPr lang="sv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458AF-A768-D14D-B98C-FE063E2D6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975" y="1399034"/>
            <a:ext cx="3056102" cy="202996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DF192B-96C7-B747-B58B-5FC73FA1C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2661" y="1331864"/>
            <a:ext cx="2459421" cy="2504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CE002C-FD03-CC4C-836D-C96B50544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828" y="3838915"/>
            <a:ext cx="3540438" cy="235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56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B610B-0F88-FF40-BA7F-9FA8E3BF6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Start from </a:t>
            </a:r>
            <a:r>
              <a:rPr lang="sv-SE" dirty="0" err="1"/>
              <a:t>your</a:t>
            </a:r>
            <a:r>
              <a:rPr lang="sv-SE" dirty="0"/>
              <a:t> interests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440862-07DE-DE44-A0A1-B4C3A899D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821" y="1565460"/>
            <a:ext cx="2549634" cy="20508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817C47-7D55-464D-ADB5-31CE22584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665" y="1470350"/>
            <a:ext cx="3373982" cy="22411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897F90-3722-E340-A84D-BE581AC88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112" y="3846341"/>
            <a:ext cx="2877426" cy="1911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DCE1D5-E783-B84C-9578-E3C523DDC4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64" y="3740765"/>
            <a:ext cx="3373982" cy="20315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4507E0-458E-B348-A794-04307510A8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7656" y="1536347"/>
            <a:ext cx="2885990" cy="2080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138929-5DF7-1C4F-8155-B813A18624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7656" y="3893368"/>
            <a:ext cx="3058510" cy="186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8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94C0D-26C1-484D-AF9C-A27EAC1D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Recombination</a:t>
            </a:r>
            <a:r>
              <a:rPr lang="sv-SE" dirty="0"/>
              <a:t> &amp; </a:t>
            </a:r>
            <a:r>
              <a:rPr lang="sv-SE" dirty="0" err="1"/>
              <a:t>mashup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C1368-890C-6049-B631-E8ECAB0A1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Get inspired by open data</a:t>
            </a:r>
          </a:p>
          <a:p>
            <a:r>
              <a:rPr lang="sv-SE" dirty="0">
                <a:hlinkClick r:id="rId2"/>
              </a:rPr>
              <a:t>http://uganda.opendataforafrica.org/</a:t>
            </a:r>
            <a:endParaRPr lang="sv-SE" dirty="0"/>
          </a:p>
          <a:p>
            <a:r>
              <a:rPr lang="sv-SE" dirty="0" err="1"/>
              <a:t>Find</a:t>
            </a:r>
            <a:r>
              <a:rPr lang="sv-SE" dirty="0"/>
              <a:t> </a:t>
            </a:r>
            <a:r>
              <a:rPr lang="sv-SE" dirty="0" err="1"/>
              <a:t>other</a:t>
            </a:r>
            <a:r>
              <a:rPr lang="sv-SE" dirty="0"/>
              <a:t> </a:t>
            </a:r>
            <a:r>
              <a:rPr lang="sv-SE" dirty="0" err="1"/>
              <a:t>sources</a:t>
            </a:r>
            <a:endParaRPr lang="en" dirty="0"/>
          </a:p>
          <a:p>
            <a:r>
              <a:rPr lang="en" dirty="0"/>
              <a:t>Mash up (a mixture or fusion of different elements)</a:t>
            </a:r>
          </a:p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081672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DBAD-30E2-BB44-80EB-FD2366129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Evaluation and documentation of idea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58E5-B270-DE4B-9C89-56FF94193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Evaluate that the idea has potential to create value, i.e. argue for its potential </a:t>
            </a:r>
          </a:p>
          <a:p>
            <a:pPr marL="457200" lvl="1" indent="0">
              <a:buNone/>
            </a:pPr>
            <a:r>
              <a:rPr lang="en" dirty="0"/>
              <a:t>– What’s the problem it solves, who benefits from it, </a:t>
            </a:r>
            <a:r>
              <a:rPr lang="en" dirty="0" err="1"/>
              <a:t>etc</a:t>
            </a:r>
            <a:r>
              <a:rPr lang="en" dirty="0"/>
              <a:t> </a:t>
            </a:r>
          </a:p>
          <a:p>
            <a:pPr marL="457200" lvl="1" indent="0">
              <a:buNone/>
            </a:pPr>
            <a:r>
              <a:rPr lang="en" dirty="0"/>
              <a:t>– Documented fieldwork </a:t>
            </a:r>
          </a:p>
          <a:p>
            <a:pPr marL="914400" lvl="2" indent="0">
              <a:buNone/>
            </a:pPr>
            <a:r>
              <a:rPr lang="en" dirty="0"/>
              <a:t>• Video, photos, interviews </a:t>
            </a:r>
          </a:p>
          <a:p>
            <a:pPr marL="457200" lvl="1" indent="0">
              <a:buNone/>
            </a:pPr>
            <a:r>
              <a:rPr lang="en" dirty="0"/>
              <a:t>– Literature references </a:t>
            </a:r>
          </a:p>
          <a:p>
            <a:pPr marL="914400" lvl="2" indent="0">
              <a:buNone/>
            </a:pPr>
            <a:r>
              <a:rPr lang="en" dirty="0"/>
              <a:t>• Scientific, popular, news </a:t>
            </a:r>
          </a:p>
          <a:p>
            <a:pPr marL="457200" lvl="1" indent="0">
              <a:buNone/>
            </a:pPr>
            <a:r>
              <a:rPr lang="en" dirty="0"/>
              <a:t>– “Testimonies” </a:t>
            </a:r>
          </a:p>
          <a:p>
            <a:pPr marL="0" indent="0">
              <a:buNone/>
            </a:pPr>
            <a:r>
              <a:rPr lang="en" dirty="0"/>
              <a:t>• Documentation </a:t>
            </a:r>
          </a:p>
          <a:p>
            <a:pPr marL="0" indent="0">
              <a:buNone/>
            </a:pPr>
            <a:r>
              <a:rPr lang="en" dirty="0"/>
              <a:t>	– Text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792132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14019</TotalTime>
  <Words>479</Words>
  <Application>Microsoft Macintosh PowerPoint</Application>
  <PresentationFormat>Widescreen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Wingdings</vt:lpstr>
      <vt:lpstr>Office Theme</vt:lpstr>
      <vt:lpstr>Digital Innovation and Computational Thinking. ”Turning ideas into reality”</vt:lpstr>
      <vt:lpstr>Outline </vt:lpstr>
      <vt:lpstr>Step 1: Opportunity search Idea with potential of creating value</vt:lpstr>
      <vt:lpstr>Field work</vt:lpstr>
      <vt:lpstr>Annoying everyday problems</vt:lpstr>
      <vt:lpstr>Societal challenges</vt:lpstr>
      <vt:lpstr>Start from your interests</vt:lpstr>
      <vt:lpstr>Recombination &amp; mashup</vt:lpstr>
      <vt:lpstr>Evaluation and documentation of idea</vt:lpstr>
      <vt:lpstr>Step 2: Design - solution</vt:lpstr>
      <vt:lpstr>Brainstorming</vt:lpstr>
      <vt:lpstr>Paper prototype</vt:lpstr>
      <vt:lpstr>Who is the prototype targeted?</vt:lpstr>
      <vt:lpstr>Examples paper prototypes</vt:lpstr>
      <vt:lpstr>Test process</vt:lpstr>
      <vt:lpstr>Assignment: Specifics and Timeline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Emerging Trends in Computer science</dc:title>
  <dc:creator>Microsoft Office User</dc:creator>
  <cp:lastModifiedBy>Michael Kizito</cp:lastModifiedBy>
  <cp:revision>32</cp:revision>
  <dcterms:created xsi:type="dcterms:W3CDTF">2019-03-28T16:44:25Z</dcterms:created>
  <dcterms:modified xsi:type="dcterms:W3CDTF">2022-02-22T14:13:41Z</dcterms:modified>
</cp:coreProperties>
</file>

<file path=docProps/thumbnail.jpeg>
</file>